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3" r:id="rId1"/>
  </p:sldMasterIdLst>
  <p:sldIdLst>
    <p:sldId id="257" r:id="rId2"/>
    <p:sldId id="267" r:id="rId3"/>
    <p:sldId id="266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62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5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2355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274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6560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35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90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7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9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0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8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46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0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04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75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2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92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HZa67wWj_iZpBI-LpKBL6g" TargetMode="External"/><Relationship Id="rId2" Type="http://schemas.openxmlformats.org/officeDocument/2006/relationships/hyperlink" Target="https://www.youtube.com/channel/UCjGF0uIz8-elKSw2o0U7PEQ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channel/UCHZa67wWj_iZpBI-LpKBL6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2464" y="166256"/>
            <a:ext cx="8915399" cy="862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Предпосылка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41313" y="1155469"/>
            <a:ext cx="10021195" cy="561109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/>
              <a:t> Видео дискуссионного клубы Полтавы: «Спор </a:t>
            </a:r>
            <a:r>
              <a:rPr lang="ru-RU" sz="2200" b="1" dirty="0"/>
              <a:t>по устройству новой избирательной системы178 </a:t>
            </a:r>
            <a:r>
              <a:rPr lang="ru-RU" sz="2200" b="1" dirty="0" err="1"/>
              <a:t>Звичайній</a:t>
            </a:r>
            <a:r>
              <a:rPr lang="ru-RU" sz="2200" b="1" dirty="0"/>
              <a:t> </a:t>
            </a:r>
            <a:r>
              <a:rPr lang="ru-RU" sz="2200" b="1" dirty="0" err="1"/>
              <a:t>людині</a:t>
            </a:r>
            <a:r>
              <a:rPr lang="ru-RU" sz="2200" b="1" dirty="0"/>
              <a:t> </a:t>
            </a:r>
            <a:r>
              <a:rPr lang="ru-RU" sz="2200" b="1" dirty="0" err="1"/>
              <a:t>політика</a:t>
            </a:r>
            <a:r>
              <a:rPr lang="ru-RU" sz="2200" b="1" dirty="0"/>
              <a:t> до сраки </a:t>
            </a:r>
            <a:r>
              <a:rPr lang="ru-RU" sz="2200" b="1" dirty="0" smtClean="0"/>
              <a:t>15.07.20»</a:t>
            </a:r>
          </a:p>
          <a:p>
            <a:r>
              <a:rPr lang="ru-RU" b="1" dirty="0" smtClean="0"/>
              <a:t>Комментарии:</a:t>
            </a:r>
            <a:endParaRPr lang="ru-RU" b="1" dirty="0"/>
          </a:p>
          <a:p>
            <a:r>
              <a:rPr lang="ru-RU" b="1" dirty="0" smtClean="0"/>
              <a:t>Сергей Пецик: </a:t>
            </a:r>
            <a:r>
              <a:rPr lang="ru-RU" dirty="0" smtClean="0"/>
              <a:t>Нет </a:t>
            </a:r>
            <a:r>
              <a:rPr lang="ru-RU" dirty="0"/>
              <a:t>структуры диалога. Поэтому дискутирующие не нашли решений.</a:t>
            </a:r>
            <a:endParaRPr lang="ru-RU" dirty="0" smtClean="0"/>
          </a:p>
          <a:p>
            <a:r>
              <a:rPr lang="ru-RU" b="1" dirty="0" smtClean="0"/>
              <a:t>Александр Золотухин: </a:t>
            </a:r>
            <a:r>
              <a:rPr lang="ru-RU" dirty="0" smtClean="0"/>
              <a:t>это </a:t>
            </a:r>
            <a:r>
              <a:rPr lang="ru-RU" dirty="0"/>
              <a:t>дискуссия в форме обычного разговора. К сожалению желающие принять участие в дискуссиях не хотят соблюдать никаких правил, поэтому приходится вести простой разговор безо всяких правило. Это, конечно, минус. Но пока хоть так. Дискуссия давняя, четыре года тому назад. Хоть и не было структуры, но тема, на мой взгляд, раскрыта. Показано, что при существующей сейчас политической системе большинство людей в политике участвовать не будет, потому как их непосредственно это не касается. В группе в </a:t>
            </a:r>
            <a:r>
              <a:rPr lang="ru-RU" dirty="0" err="1"/>
              <a:t>Фейсбук</a:t>
            </a:r>
            <a:r>
              <a:rPr lang="ru-RU" dirty="0"/>
              <a:t> я привёл объяснение с точки зрения экономической теории, почему так происходит. Население бедное. Оно думает только о том, как бы прожить. А в политике участвует уже более зажиточный слой, который имеет непосредственные выгоды от участия в политике. Пример - Полтава, в которой в местные органы власти пришли бизнесмены, и теперь они получают прямые выгоды от этого</a:t>
            </a:r>
            <a:r>
              <a:rPr lang="ru-RU" dirty="0" smtClean="0"/>
              <a:t>.</a:t>
            </a:r>
          </a:p>
          <a:p>
            <a:r>
              <a:rPr lang="ru-RU" dirty="0"/>
              <a:t> </a:t>
            </a:r>
            <a:r>
              <a:rPr lang="ru-RU" b="1" dirty="0" smtClean="0"/>
              <a:t>Сергей </a:t>
            </a:r>
            <a:r>
              <a:rPr lang="ru-RU" b="1" dirty="0"/>
              <a:t>Пецик: </a:t>
            </a:r>
            <a:r>
              <a:rPr lang="ru-RU" dirty="0" smtClean="0">
                <a:hlinkClick r:id="rId2"/>
              </a:rPr>
              <a:t>@</a:t>
            </a:r>
            <a:r>
              <a:rPr lang="ru-RU" dirty="0" err="1">
                <a:hlinkClick r:id="rId2"/>
              </a:rPr>
              <a:t>DiscussionClubPoltava</a:t>
            </a:r>
            <a:r>
              <a:rPr lang="ru-RU" dirty="0">
                <a:hlinkClick r:id="rId2"/>
              </a:rPr>
              <a:t> </a:t>
            </a:r>
            <a:r>
              <a:rPr lang="ru-RU" dirty="0"/>
              <a:t> Вы написали: "...при существующей сейчас политической системе большинство людей в политике участвовать не будет...". Отсюда моментально следует вопрос: "Есть ли у Вас проект другой политической системы</a:t>
            </a:r>
            <a:r>
              <a:rPr lang="ru-RU" dirty="0" smtClean="0"/>
              <a:t>?«</a:t>
            </a:r>
          </a:p>
          <a:p>
            <a:r>
              <a:rPr lang="ru-RU" dirty="0"/>
              <a:t> </a:t>
            </a:r>
            <a:r>
              <a:rPr lang="ru-RU" b="1" dirty="0" smtClean="0"/>
              <a:t>Александр </a:t>
            </a:r>
            <a:r>
              <a:rPr lang="ru-RU" b="1" dirty="0"/>
              <a:t>Золотухин: </a:t>
            </a:r>
            <a:r>
              <a:rPr lang="ru-RU" dirty="0" smtClean="0">
                <a:hlinkClick r:id="rId3"/>
              </a:rPr>
              <a:t>@</a:t>
            </a:r>
            <a:r>
              <a:rPr lang="ru-RU" dirty="0">
                <a:hlinkClick r:id="rId3"/>
              </a:rPr>
              <a:t>user-jl7ys2fx1p </a:t>
            </a:r>
            <a:r>
              <a:rPr lang="ru-RU" dirty="0"/>
              <a:t> В книге "Экономический образ мышления", из которой я давал фрагменты, которые касаются политики, написано, что универсального решения этой проблемы нет и это есть мировая проблема.</a:t>
            </a:r>
            <a:endParaRPr lang="ru-RU" dirty="0" smtClean="0"/>
          </a:p>
          <a:p>
            <a:r>
              <a:rPr lang="ru-RU" b="1" dirty="0"/>
              <a:t>Сергей Пецик: </a:t>
            </a:r>
            <a:r>
              <a:rPr lang="ru-RU" dirty="0" smtClean="0">
                <a:hlinkClick r:id="rId2"/>
              </a:rPr>
              <a:t>@</a:t>
            </a:r>
            <a:r>
              <a:rPr lang="ru-RU" dirty="0" err="1">
                <a:hlinkClick r:id="rId2"/>
              </a:rPr>
              <a:t>DiscussionClubPoltava</a:t>
            </a:r>
            <a:r>
              <a:rPr lang="ru-RU" dirty="0">
                <a:hlinkClick r:id="rId2"/>
              </a:rPr>
              <a:t> </a:t>
            </a:r>
            <a:r>
              <a:rPr lang="ru-RU" dirty="0"/>
              <a:t> Вы разделяете их точку зрения</a:t>
            </a:r>
            <a:r>
              <a:rPr lang="ru-RU" dirty="0" smtClean="0"/>
              <a:t>?</a:t>
            </a:r>
          </a:p>
          <a:p>
            <a:r>
              <a:rPr lang="ru-RU" b="1" dirty="0"/>
              <a:t>Александр Золотухин: </a:t>
            </a:r>
            <a:r>
              <a:rPr lang="ru-RU" dirty="0">
                <a:hlinkClick r:id="rId3"/>
              </a:rPr>
              <a:t> @user-jl7ys2fx1p </a:t>
            </a:r>
            <a:r>
              <a:rPr lang="ru-RU" dirty="0"/>
              <a:t> Я не размышлял над этим вопросом. Я не знаю, как этот вопрос решён в других странах, но в Украине он не решён. И я не слышал, чтобы кто-то предлагал внятное решение. Вы, например, предлагаете систему голосования. Но система голосования это несколько другое. Тут дело не в системе голосования, а в заинтересованности людей заниматься политикой. Независимо от наличия идеальной системы голосования, люди не будут заниматься политикой, если это не приносит им реальной выгоды</a:t>
            </a:r>
            <a:r>
              <a:rPr lang="ru-RU" dirty="0" smtClean="0"/>
              <a:t>.</a:t>
            </a:r>
          </a:p>
          <a:p>
            <a:r>
              <a:rPr lang="ru-RU" b="1" dirty="0"/>
              <a:t>Сергей Пецик: </a:t>
            </a:r>
            <a:r>
              <a:rPr lang="ru-RU" dirty="0" smtClean="0">
                <a:hlinkClick r:id="rId2"/>
              </a:rPr>
              <a:t>@</a:t>
            </a:r>
            <a:r>
              <a:rPr lang="ru-RU" dirty="0" err="1">
                <a:hlinkClick r:id="rId2"/>
              </a:rPr>
              <a:t>DiscussionClubPoltava</a:t>
            </a:r>
            <a:r>
              <a:rPr lang="ru-RU" dirty="0">
                <a:hlinkClick r:id="rId2"/>
              </a:rPr>
              <a:t> </a:t>
            </a:r>
            <a:r>
              <a:rPr lang="ru-RU" dirty="0"/>
              <a:t> Абсентеизм есть следствие политической системы. Зачем заниматься политикой, если тебе не дают возможности в ней ни на что влиять? А вот политическая система есть следствие избирательной системы. Зачем политику представлять интересы своего электората, если при имеющейся избирательной системе он может этого не делать? Таким образом, имеется причинно-следственная цепочка: Избирательная система -&gt; Политическая система -&gt; Абсентеизм</a:t>
            </a:r>
            <a:r>
              <a:rPr lang="ru-RU" dirty="0" smtClean="0"/>
              <a:t>.</a:t>
            </a:r>
          </a:p>
          <a:p>
            <a:r>
              <a:rPr lang="ru-RU" b="1" dirty="0"/>
              <a:t>Александр Золотухин: </a:t>
            </a:r>
            <a:r>
              <a:rPr lang="ru-RU" dirty="0">
                <a:hlinkClick r:id="rId3"/>
              </a:rPr>
              <a:t> @user-jl7ys2fx1p </a:t>
            </a:r>
            <a:r>
              <a:rPr lang="ru-RU" dirty="0"/>
              <a:t> Я вывожу цепочку не из избирательной системы, а из прямой связи между участием в политической деятельности и получением реального материального интереса</a:t>
            </a:r>
            <a:r>
              <a:rPr lang="ru-RU" dirty="0" smtClean="0"/>
              <a:t>.</a:t>
            </a:r>
          </a:p>
          <a:p>
            <a:r>
              <a:rPr lang="ru-RU" b="1" dirty="0"/>
              <a:t>Сергей Пецик: </a:t>
            </a:r>
            <a:r>
              <a:rPr lang="ru-RU" dirty="0" smtClean="0">
                <a:hlinkClick r:id="rId2"/>
              </a:rPr>
              <a:t>@</a:t>
            </a:r>
            <a:r>
              <a:rPr lang="ru-RU" dirty="0" err="1">
                <a:hlinkClick r:id="rId2"/>
              </a:rPr>
              <a:t>DiscussionClubPoltava</a:t>
            </a:r>
            <a:r>
              <a:rPr lang="ru-RU" dirty="0">
                <a:hlinkClick r:id="rId2"/>
              </a:rPr>
              <a:t> </a:t>
            </a:r>
            <a:r>
              <a:rPr lang="ru-RU" dirty="0"/>
              <a:t> Т.е. ваша цепочка состоит из двух звеньев: Участие -&gt; Выгода ? Применительно, разумеется, к обычному человеку</a:t>
            </a:r>
            <a:r>
              <a:rPr lang="ru-RU" dirty="0" smtClean="0"/>
              <a:t>.</a:t>
            </a:r>
          </a:p>
          <a:p>
            <a:r>
              <a:rPr lang="ru-RU" b="1" dirty="0"/>
              <a:t>Александр Золотухин: </a:t>
            </a:r>
            <a:r>
              <a:rPr lang="ru-RU" dirty="0" smtClean="0">
                <a:hlinkClick r:id="rId3"/>
              </a:rPr>
              <a:t>@</a:t>
            </a:r>
            <a:r>
              <a:rPr lang="ru-RU" dirty="0">
                <a:hlinkClick r:id="rId3"/>
              </a:rPr>
              <a:t>user-jl7ys2fx1p </a:t>
            </a:r>
            <a:r>
              <a:rPr lang="ru-RU" dirty="0"/>
              <a:t> да. только так и никак иначе</a:t>
            </a:r>
          </a:p>
        </p:txBody>
      </p:sp>
    </p:spTree>
    <p:extLst>
      <p:ext uri="{BB962C8B-B14F-4D97-AF65-F5344CB8AC3E}">
        <p14:creationId xmlns:p14="http://schemas.microsoft.com/office/powerpoint/2010/main" val="311748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2464" y="166256"/>
            <a:ext cx="8915399" cy="862086"/>
          </a:xfrm>
        </p:spPr>
        <p:txBody>
          <a:bodyPr>
            <a:normAutofit fontScale="90000"/>
          </a:bodyPr>
          <a:lstStyle/>
          <a:p>
            <a:r>
              <a:rPr lang="ru-RU" smtClean="0"/>
              <a:t>Выводы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032568" y="2477192"/>
            <a:ext cx="1920239" cy="1055717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Участие в политической жизни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687099" y="2477192"/>
            <a:ext cx="1617171" cy="1055717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Выгода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03369" y="2477192"/>
            <a:ext cx="2194906" cy="1055717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Эффективность участия</a:t>
            </a:r>
            <a:endParaRPr lang="ru-RU" dirty="0"/>
          </a:p>
        </p:txBody>
      </p:sp>
      <p:sp>
        <p:nvSpPr>
          <p:cNvPr id="8" name="Шеврон 7"/>
          <p:cNvSpPr/>
          <p:nvPr/>
        </p:nvSpPr>
        <p:spPr>
          <a:xfrm>
            <a:off x="9182793" y="2809701"/>
            <a:ext cx="274320" cy="349135"/>
          </a:xfrm>
          <a:prstGeom prst="chevron">
            <a:avLst/>
          </a:prstGeom>
          <a:solidFill>
            <a:schemeClr val="accent4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Шеврон 8"/>
          <p:cNvSpPr/>
          <p:nvPr/>
        </p:nvSpPr>
        <p:spPr>
          <a:xfrm>
            <a:off x="6528262" y="2809701"/>
            <a:ext cx="274320" cy="349135"/>
          </a:xfrm>
          <a:prstGeom prst="chevron">
            <a:avLst/>
          </a:prstGeom>
          <a:solidFill>
            <a:schemeClr val="accent4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000251" y="4550698"/>
            <a:ext cx="8915400" cy="1401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dirty="0" smtClean="0"/>
              <a:t>1. Чем выше эффективность участия, тем больше «обычный человек» принимает участие в политической жизни</a:t>
            </a:r>
          </a:p>
          <a:p>
            <a:pPr marL="0" indent="0">
              <a:buNone/>
            </a:pPr>
            <a:r>
              <a:rPr lang="ru-RU" dirty="0" smtClean="0"/>
              <a:t>2. Эффективная система </a:t>
            </a:r>
            <a:r>
              <a:rPr lang="ru-RU" dirty="0" smtClean="0"/>
              <a:t>выбора представителей </a:t>
            </a:r>
            <a:r>
              <a:rPr lang="ru-RU" dirty="0" smtClean="0"/>
              <a:t>может являться причиной повышения эффективности участия.</a:t>
            </a:r>
          </a:p>
          <a:p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74170" y="2477192"/>
            <a:ext cx="2194906" cy="1055717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Система выбора представителей</a:t>
            </a:r>
            <a:endParaRPr lang="ru-RU" dirty="0"/>
          </a:p>
        </p:txBody>
      </p:sp>
      <p:sp>
        <p:nvSpPr>
          <p:cNvPr id="12" name="Шеврон 11"/>
          <p:cNvSpPr/>
          <p:nvPr/>
        </p:nvSpPr>
        <p:spPr>
          <a:xfrm>
            <a:off x="3599064" y="2830485"/>
            <a:ext cx="274320" cy="349135"/>
          </a:xfrm>
          <a:prstGeom prst="chevron">
            <a:avLst/>
          </a:prstGeom>
          <a:solidFill>
            <a:schemeClr val="accent4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0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2464" y="166256"/>
            <a:ext cx="8915399" cy="862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Предпосылка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41313" y="1155470"/>
            <a:ext cx="10021195" cy="219455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/>
              <a:t> Видео дискуссионного клубы Полтавы: «Спор </a:t>
            </a:r>
            <a:r>
              <a:rPr lang="ru-RU" sz="2200" b="1" dirty="0"/>
              <a:t>по устройству новой избирательной системы178 </a:t>
            </a:r>
            <a:r>
              <a:rPr lang="ru-RU" sz="2200" b="1" dirty="0" err="1"/>
              <a:t>Звичайній</a:t>
            </a:r>
            <a:r>
              <a:rPr lang="ru-RU" sz="2200" b="1" dirty="0"/>
              <a:t> </a:t>
            </a:r>
            <a:r>
              <a:rPr lang="ru-RU" sz="2200" b="1" dirty="0" err="1"/>
              <a:t>людині</a:t>
            </a:r>
            <a:r>
              <a:rPr lang="ru-RU" sz="2200" b="1" dirty="0"/>
              <a:t> </a:t>
            </a:r>
            <a:r>
              <a:rPr lang="ru-RU" sz="2200" b="1" dirty="0" err="1"/>
              <a:t>політика</a:t>
            </a:r>
            <a:r>
              <a:rPr lang="ru-RU" sz="2200" b="1" dirty="0"/>
              <a:t> до сраки </a:t>
            </a:r>
            <a:r>
              <a:rPr lang="ru-RU" sz="2200" b="1" dirty="0" smtClean="0"/>
              <a:t>15.07.20»</a:t>
            </a:r>
          </a:p>
          <a:p>
            <a:r>
              <a:rPr lang="ru-RU" b="1" dirty="0" smtClean="0"/>
              <a:t>Комментарии:</a:t>
            </a:r>
            <a:endParaRPr lang="ru-RU" b="1" dirty="0"/>
          </a:p>
          <a:p>
            <a:r>
              <a:rPr lang="ru-RU" b="1" dirty="0" smtClean="0"/>
              <a:t>Сергей Пецик: </a:t>
            </a:r>
            <a:r>
              <a:rPr lang="ru-RU" dirty="0"/>
              <a:t>В продолжение к нижесказанному, открываю новый комментарий. Я согласен с большинством проголосовавших, что "</a:t>
            </a:r>
            <a:r>
              <a:rPr lang="ru-RU" dirty="0" err="1"/>
              <a:t>Звичайній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до сраки". Это самоочевидно. И вопрос даже не в том, как уменьшить коэффициент абсентеизма. Этот вопрос тоже решен. Вопрос правильнее поставить так: "Как должна выглядеть политическая система, при которой обычные люди не имеют потребности участвовать в политической жизни?" Здесь имеется в виду не очередная картинка из романов-антиутопий Джорджа Оруэлла, а простое бытовое понимание: "Нормальная жизнь обычных людей, которая постепенно улучшается, при том, что и вокруг них тоже всё хорошо (окружающая среда, мировая безопасность и т.д</a:t>
            </a:r>
            <a:r>
              <a:rPr lang="ru-RU" dirty="0" smtClean="0"/>
              <a:t>.)«</a:t>
            </a:r>
          </a:p>
          <a:p>
            <a:r>
              <a:rPr lang="ru-RU" b="1" dirty="0"/>
              <a:t>Александр Золотухин: </a:t>
            </a:r>
            <a:r>
              <a:rPr lang="ru-RU" dirty="0">
                <a:hlinkClick r:id="rId2"/>
              </a:rPr>
              <a:t> </a:t>
            </a:r>
            <a:r>
              <a:rPr lang="ru-RU" dirty="0" smtClean="0"/>
              <a:t>тут </a:t>
            </a:r>
            <a:r>
              <a:rPr lang="ru-RU" dirty="0"/>
              <a:t>разные вопросы можно ставить. Такой тоже можно</a:t>
            </a:r>
          </a:p>
        </p:txBody>
      </p:sp>
    </p:spTree>
    <p:extLst>
      <p:ext uri="{BB962C8B-B14F-4D97-AF65-F5344CB8AC3E}">
        <p14:creationId xmlns:p14="http://schemas.microsoft.com/office/powerpoint/2010/main" val="1445350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2464" y="166256"/>
            <a:ext cx="8915399" cy="862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Развиваем цепочку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929448" y="2394065"/>
            <a:ext cx="1920239" cy="1055717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Участие в политической жизни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83980" y="2394065"/>
            <a:ext cx="1588595" cy="1055717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Выгода</a:t>
            </a:r>
            <a:endParaRPr lang="ru-RU" dirty="0"/>
          </a:p>
        </p:txBody>
      </p:sp>
      <p:sp>
        <p:nvSpPr>
          <p:cNvPr id="5" name="Шеврон 4"/>
          <p:cNvSpPr/>
          <p:nvPr/>
        </p:nvSpPr>
        <p:spPr>
          <a:xfrm>
            <a:off x="7132320" y="2726574"/>
            <a:ext cx="274320" cy="349135"/>
          </a:xfrm>
          <a:prstGeom prst="chevron">
            <a:avLst/>
          </a:prstGeom>
          <a:solidFill>
            <a:schemeClr val="accent4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40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2464" y="166256"/>
            <a:ext cx="8915399" cy="862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Развиваем цепочку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929448" y="2394065"/>
            <a:ext cx="1920239" cy="1055717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Участие в политической жизни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83979" y="2394065"/>
            <a:ext cx="1617171" cy="1055717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Выгода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00251" y="2373281"/>
            <a:ext cx="2194906" cy="1055717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Эффективность участия</a:t>
            </a:r>
            <a:endParaRPr lang="ru-RU" dirty="0"/>
          </a:p>
        </p:txBody>
      </p:sp>
      <p:sp>
        <p:nvSpPr>
          <p:cNvPr id="8" name="Шеврон 7"/>
          <p:cNvSpPr/>
          <p:nvPr/>
        </p:nvSpPr>
        <p:spPr>
          <a:xfrm>
            <a:off x="7079673" y="2726574"/>
            <a:ext cx="274320" cy="349135"/>
          </a:xfrm>
          <a:prstGeom prst="chevron">
            <a:avLst/>
          </a:prstGeom>
          <a:solidFill>
            <a:schemeClr val="accent4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Шеврон 8"/>
          <p:cNvSpPr/>
          <p:nvPr/>
        </p:nvSpPr>
        <p:spPr>
          <a:xfrm>
            <a:off x="4425142" y="2726574"/>
            <a:ext cx="274320" cy="349135"/>
          </a:xfrm>
          <a:prstGeom prst="chevron">
            <a:avLst/>
          </a:prstGeom>
          <a:solidFill>
            <a:schemeClr val="accent4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663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Эффективность </a:t>
            </a:r>
            <a:r>
              <a:rPr lang="ru-RU" dirty="0" smtClean="0"/>
              <a:t>участия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Всегда, когда нам предлагают в чём-то участвовать, мы взвешиваем: «Сколько </a:t>
            </a:r>
            <a:r>
              <a:rPr lang="ru-RU" b="1" dirty="0" smtClean="0"/>
              <a:t>усилий</a:t>
            </a:r>
            <a:r>
              <a:rPr lang="ru-RU" dirty="0" smtClean="0"/>
              <a:t> мне придется приложить, чтобы получить </a:t>
            </a:r>
            <a:r>
              <a:rPr lang="ru-RU" b="1" dirty="0" smtClean="0"/>
              <a:t>результат</a:t>
            </a:r>
            <a:r>
              <a:rPr lang="ru-RU" dirty="0" smtClean="0"/>
              <a:t>?»</a:t>
            </a:r>
          </a:p>
          <a:p>
            <a:r>
              <a:rPr lang="ru-RU" dirty="0" smtClean="0"/>
              <a:t>Если в каком-либо проекте </a:t>
            </a:r>
            <a:r>
              <a:rPr lang="ru-RU" b="1" dirty="0" smtClean="0"/>
              <a:t>усилия</a:t>
            </a:r>
            <a:r>
              <a:rPr lang="ru-RU" dirty="0" smtClean="0"/>
              <a:t> перевешивают </a:t>
            </a:r>
            <a:r>
              <a:rPr lang="ru-RU" b="1" dirty="0" smtClean="0"/>
              <a:t>результат</a:t>
            </a:r>
            <a:r>
              <a:rPr lang="ru-RU" dirty="0" smtClean="0"/>
              <a:t>, мы не начинаем в этом участвовать.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89212" y="3944906"/>
            <a:ext cx="2194906" cy="1055717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Эффективность участия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4118821"/>
            <a:ext cx="49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46787" y="4699371"/>
            <a:ext cx="1335088" cy="60250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Усилия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46787" y="3643654"/>
            <a:ext cx="1335088" cy="60250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046787" y="4472764"/>
            <a:ext cx="13350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597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851" y="624110"/>
            <a:ext cx="9656762" cy="1280890"/>
          </a:xfrm>
        </p:spPr>
        <p:txBody>
          <a:bodyPr/>
          <a:lstStyle/>
          <a:p>
            <a:r>
              <a:rPr lang="ru-RU" dirty="0" smtClean="0"/>
              <a:t>Пример низкой эффективности участия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1"/>
            <a:ext cx="8915400" cy="127635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 митинг собралось </a:t>
            </a:r>
            <a:r>
              <a:rPr lang="ru-RU" b="1" dirty="0" smtClean="0"/>
              <a:t>20 000 </a:t>
            </a:r>
            <a:r>
              <a:rPr lang="ru-RU" dirty="0" smtClean="0"/>
              <a:t>«обычных людей» и помитинговали </a:t>
            </a:r>
            <a:r>
              <a:rPr lang="ru-RU" b="1" dirty="0" smtClean="0"/>
              <a:t>3 </a:t>
            </a:r>
            <a:r>
              <a:rPr lang="ru-RU" dirty="0" smtClean="0"/>
              <a:t>часа.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Усилия:</a:t>
            </a:r>
            <a:r>
              <a:rPr lang="ru-RU" dirty="0" smtClean="0"/>
              <a:t> Если принять, что «обычный человек» зарабатывает </a:t>
            </a:r>
            <a:r>
              <a:rPr lang="ru-RU" b="1" dirty="0" smtClean="0"/>
              <a:t>100</a:t>
            </a:r>
            <a:r>
              <a:rPr lang="ru-RU" dirty="0" smtClean="0"/>
              <a:t> </a:t>
            </a:r>
            <a:r>
              <a:rPr lang="ru-RU" dirty="0" smtClean="0"/>
              <a:t>грн.</a:t>
            </a:r>
            <a:r>
              <a:rPr lang="de-DE" dirty="0" smtClean="0"/>
              <a:t> </a:t>
            </a:r>
            <a:r>
              <a:rPr lang="ru-RU" dirty="0" smtClean="0"/>
              <a:t>в час, то </a:t>
            </a:r>
            <a:r>
              <a:rPr lang="ru-RU" dirty="0" smtClean="0"/>
              <a:t>			 		усилия можно оценить по следующей формуле: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76700" y="3952875"/>
            <a:ext cx="49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89212" y="4005566"/>
            <a:ext cx="1335088" cy="60250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Усилия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24749" y="3990537"/>
            <a:ext cx="1133126" cy="60250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20 000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70612" y="4005567"/>
            <a:ext cx="765525" cy="587474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48874" y="4005566"/>
            <a:ext cx="1133126" cy="60250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r>
              <a:rPr lang="ru-RU" dirty="0" smtClean="0"/>
              <a:t>00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694737" y="3952875"/>
            <a:ext cx="49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5891737" y="4107122"/>
            <a:ext cx="360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•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52178" y="410712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•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413700" y="4005566"/>
            <a:ext cx="1984994" cy="60250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6 000 000 грн.</a:t>
            </a:r>
            <a:endParaRPr lang="ru-RU" dirty="0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2589212" y="4972051"/>
            <a:ext cx="8915400" cy="666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b="1" dirty="0" smtClean="0"/>
              <a:t>Результат:</a:t>
            </a:r>
            <a:r>
              <a:rPr lang="ru-RU" dirty="0" smtClean="0"/>
              <a:t> Власти немножко </a:t>
            </a:r>
            <a:r>
              <a:rPr lang="ru-RU" dirty="0" smtClean="0"/>
              <a:t>«</a:t>
            </a:r>
            <a:r>
              <a:rPr lang="ru-RU" dirty="0" err="1" smtClean="0"/>
              <a:t>попугались</a:t>
            </a:r>
            <a:r>
              <a:rPr lang="ru-RU" dirty="0" smtClean="0"/>
              <a:t>», </a:t>
            </a:r>
            <a:r>
              <a:rPr lang="ru-RU" dirty="0" smtClean="0"/>
              <a:t>но не выполнили требования 		 			митингующих.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863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851" y="624110"/>
            <a:ext cx="9656762" cy="1280890"/>
          </a:xfrm>
        </p:spPr>
        <p:txBody>
          <a:bodyPr/>
          <a:lstStyle/>
          <a:p>
            <a:r>
              <a:rPr lang="ru-RU" dirty="0" smtClean="0"/>
              <a:t>1-й пример более эффективного участия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3" y="3181351"/>
            <a:ext cx="8915400" cy="1490402"/>
          </a:xfrm>
        </p:spPr>
        <p:txBody>
          <a:bodyPr>
            <a:normAutofit/>
          </a:bodyPr>
          <a:lstStyle/>
          <a:p>
            <a:r>
              <a:rPr lang="ru-RU" dirty="0" smtClean="0"/>
              <a:t>Вместо проведения митинга 20 000</a:t>
            </a:r>
            <a:r>
              <a:rPr lang="ru-RU" b="1" dirty="0" smtClean="0"/>
              <a:t> </a:t>
            </a:r>
            <a:r>
              <a:rPr lang="ru-RU" dirty="0" smtClean="0"/>
              <a:t>«обычных людей» скинулись по 300 грн. И на собранные 6 000 000 грн. наняли юристов.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Усилия: </a:t>
            </a:r>
            <a:r>
              <a:rPr lang="ru-RU" dirty="0" smtClean="0"/>
              <a:t>Те же самые 6 000 000 грн.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2589213" y="5057776"/>
            <a:ext cx="8915400" cy="1038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b="1" dirty="0" smtClean="0"/>
              <a:t>Результат:</a:t>
            </a:r>
            <a:r>
              <a:rPr lang="ru-RU" dirty="0" smtClean="0"/>
              <a:t> Власти выполнили законные требования «обычных людей», но, не будучи переизбранными, приняли новый антинародный закон, чем заставили «обычных людей» вновь </a:t>
            </a:r>
            <a:r>
              <a:rPr lang="ru-RU" dirty="0" smtClean="0"/>
              <a:t>раскошелиться </a:t>
            </a:r>
            <a:r>
              <a:rPr lang="ru-RU" dirty="0" smtClean="0"/>
              <a:t>и так далее.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89213" y="2327316"/>
            <a:ext cx="891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Условие: </a:t>
            </a:r>
            <a:r>
              <a:rPr lang="ru-RU" dirty="0" smtClean="0"/>
              <a:t>Если в государстве работают законы.</a:t>
            </a:r>
            <a:r>
              <a:rPr lang="ru-RU" b="1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906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851" y="624110"/>
            <a:ext cx="9656762" cy="1280890"/>
          </a:xfrm>
        </p:spPr>
        <p:txBody>
          <a:bodyPr/>
          <a:lstStyle/>
          <a:p>
            <a:r>
              <a:rPr lang="ru-RU" dirty="0"/>
              <a:t>2</a:t>
            </a:r>
            <a:r>
              <a:rPr lang="ru-RU" dirty="0" smtClean="0"/>
              <a:t>-й пример более эффективного участия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3" y="3181351"/>
            <a:ext cx="8915400" cy="1743074"/>
          </a:xfrm>
        </p:spPr>
        <p:txBody>
          <a:bodyPr>
            <a:normAutofit/>
          </a:bodyPr>
          <a:lstStyle/>
          <a:p>
            <a:r>
              <a:rPr lang="ru-RU" dirty="0" smtClean="0"/>
              <a:t>Вместо проведения митинга 20 000</a:t>
            </a:r>
            <a:r>
              <a:rPr lang="ru-RU" b="1" dirty="0" smtClean="0"/>
              <a:t> </a:t>
            </a:r>
            <a:r>
              <a:rPr lang="ru-RU" dirty="0" smtClean="0"/>
              <a:t>«обычных людей» скинулись по 300 грн. И на собранные 6 000 000 грн. наняли людей решающих вопросы незаконно.</a:t>
            </a:r>
          </a:p>
          <a:p>
            <a:pPr marL="0" indent="0">
              <a:buNone/>
            </a:pPr>
            <a:r>
              <a:rPr lang="ru-RU" b="1" dirty="0" smtClean="0"/>
              <a:t>Усилия: </a:t>
            </a:r>
            <a:r>
              <a:rPr lang="ru-RU" dirty="0" smtClean="0"/>
              <a:t>Те же самые 6 000 000 грн.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2589213" y="5057775"/>
            <a:ext cx="89154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b="1" dirty="0" smtClean="0"/>
              <a:t>Результат:</a:t>
            </a:r>
            <a:r>
              <a:rPr lang="ru-RU" dirty="0" smtClean="0"/>
              <a:t> Власти выполнили законные требования «обычных людей», выдвинутые незаконными способами, но, не будучи переизбранными, увеличили затраты бюджета на силовиков, а затем снова приняли новый антинародный закон, чем заставили «обычных людей» ещё больше </a:t>
            </a:r>
            <a:r>
              <a:rPr lang="ru-RU" dirty="0" smtClean="0"/>
              <a:t>раскошелиться </a:t>
            </a:r>
            <a:r>
              <a:rPr lang="ru-RU" dirty="0" smtClean="0"/>
              <a:t>и так далее.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89213" y="2327316"/>
            <a:ext cx="891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Условие: </a:t>
            </a:r>
            <a:r>
              <a:rPr lang="ru-RU" dirty="0" smtClean="0"/>
              <a:t>Если в государстве </a:t>
            </a:r>
            <a:r>
              <a:rPr lang="ru-RU" b="1" dirty="0" smtClean="0"/>
              <a:t>не</a:t>
            </a:r>
            <a:r>
              <a:rPr lang="ru-RU" dirty="0" smtClean="0"/>
              <a:t> работают законы.</a:t>
            </a:r>
            <a:r>
              <a:rPr lang="ru-RU" b="1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1037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851" y="624110"/>
            <a:ext cx="9656762" cy="1280890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ример эффективного участия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3" y="3181351"/>
            <a:ext cx="8915400" cy="1876424"/>
          </a:xfrm>
        </p:spPr>
        <p:txBody>
          <a:bodyPr>
            <a:normAutofit/>
          </a:bodyPr>
          <a:lstStyle/>
          <a:p>
            <a:r>
              <a:rPr lang="ru-RU" dirty="0" smtClean="0"/>
              <a:t>«Обычный человек», лёжа на диване, делает </a:t>
            </a:r>
            <a:r>
              <a:rPr lang="ru-RU" dirty="0"/>
              <a:t>з</a:t>
            </a:r>
            <a:r>
              <a:rPr lang="ru-RU" dirty="0" smtClean="0"/>
              <a:t>вонок представителю своей пятёрки. В случае, если к компромиссу прийти не удалось, «обычный человек» перетягивает иконку своего представителя вниз рейтинга представителей.</a:t>
            </a:r>
          </a:p>
          <a:p>
            <a:pPr marL="0" indent="0">
              <a:buNone/>
            </a:pPr>
            <a:r>
              <a:rPr lang="ru-RU" b="1" dirty="0" smtClean="0"/>
              <a:t>Усилия: </a:t>
            </a:r>
            <a:r>
              <a:rPr lang="ru-RU" dirty="0" smtClean="0"/>
              <a:t>Некоторое количество телефонных звонков + несколько движений пальцем </a:t>
            </a:r>
          </a:p>
          <a:p>
            <a:endParaRPr lang="ru-RU" dirty="0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2589213" y="5057775"/>
            <a:ext cx="8915400" cy="1401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b="1" dirty="0" smtClean="0"/>
              <a:t>Результат:</a:t>
            </a:r>
            <a:r>
              <a:rPr lang="ru-RU" dirty="0" smtClean="0"/>
              <a:t> Власти не выполнили компромиссные требования «обычных людей», улучшенные их представителями, и в кратчайшие сроки были законно смещены. Власти, пришедшие на место старых, не захотели повторять ошибку предшественников, поэтому вели себя хорошо.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89213" y="1905000"/>
            <a:ext cx="8915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Условие: </a:t>
            </a:r>
            <a:r>
              <a:rPr lang="ru-RU" dirty="0" smtClean="0"/>
              <a:t>Если в государстве создана и функционирует новая система голосования. (Подробнее об этой системе можно посмотреть в предыдущих наших дискуссиях, например: «</a:t>
            </a:r>
            <a:r>
              <a:rPr lang="ru-RU" b="1" dirty="0" smtClean="0"/>
              <a:t>Спор </a:t>
            </a:r>
            <a:r>
              <a:rPr lang="ru-RU" b="1" dirty="0"/>
              <a:t>по устройству новой избирательной </a:t>
            </a:r>
            <a:r>
              <a:rPr lang="ru-RU" b="1" dirty="0" smtClean="0"/>
              <a:t>системы»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43367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415</TotalTime>
  <Words>1168</Words>
  <Application>Microsoft Office PowerPoint</Application>
  <PresentationFormat>Широкоэкранный</PresentationFormat>
  <Paragraphs>69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Легкий дым</vt:lpstr>
      <vt:lpstr>Предпосылка</vt:lpstr>
      <vt:lpstr>Предпосылка</vt:lpstr>
      <vt:lpstr>Развиваем цепочку</vt:lpstr>
      <vt:lpstr>Развиваем цепочку</vt:lpstr>
      <vt:lpstr>Эффективность участия</vt:lpstr>
      <vt:lpstr>Пример низкой эффективности участия</vt:lpstr>
      <vt:lpstr>1-й пример более эффективного участия</vt:lpstr>
      <vt:lpstr>2-й пример более эффективного участия</vt:lpstr>
      <vt:lpstr>Пример эффективного участия</vt:lpstr>
      <vt:lpstr>Выводы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Развиваем цепочку</dc:title>
  <dc:creator>GIGABYTE</dc:creator>
  <cp:lastModifiedBy>GIGABYTE</cp:lastModifiedBy>
  <cp:revision>22</cp:revision>
  <dcterms:created xsi:type="dcterms:W3CDTF">2024-02-01T16:50:21Z</dcterms:created>
  <dcterms:modified xsi:type="dcterms:W3CDTF">2024-02-17T12:00:42Z</dcterms:modified>
</cp:coreProperties>
</file>